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71" r:id="rId5"/>
    <p:sldId id="281" r:id="rId6"/>
    <p:sldId id="262" r:id="rId7"/>
    <p:sldId id="263" r:id="rId8"/>
    <p:sldId id="260" r:id="rId9"/>
    <p:sldId id="264" r:id="rId10"/>
    <p:sldId id="279" r:id="rId11"/>
    <p:sldId id="265" r:id="rId12"/>
    <p:sldId id="266" r:id="rId13"/>
    <p:sldId id="267" r:id="rId14"/>
    <p:sldId id="275" r:id="rId15"/>
    <p:sldId id="268" r:id="rId16"/>
    <p:sldId id="273" r:id="rId17"/>
    <p:sldId id="274" r:id="rId18"/>
    <p:sldId id="269" r:id="rId19"/>
    <p:sldId id="270" r:id="rId20"/>
    <p:sldId id="282" r:id="rId21"/>
    <p:sldId id="272" r:id="rId22"/>
    <p:sldId id="280" r:id="rId23"/>
    <p:sldId id="277" r:id="rId24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197"/>
  </p:normalViewPr>
  <p:slideViewPr>
    <p:cSldViewPr snapToGrid="0" showGuides="1">
      <p:cViewPr varScale="1">
        <p:scale>
          <a:sx n="79" d="100"/>
          <a:sy n="79" d="100"/>
        </p:scale>
        <p:origin x="74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5" cy="36004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7F0A-6F2A-FBD8-9AE8-BCC585DA8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041425-829A-A49A-7DC4-AA8EBFB8A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E90C5-D503-6E2B-827A-A482C9366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06/24/2023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3E6CC-3617-B568-1DB7-E64A5120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0E374-5383-DD70-FFA5-3E2D522E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9251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F8E4-89DE-63DF-F7BA-264C73A00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E67D7-3790-3174-8C57-A676CDCA6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D52A2-4A24-A0DA-1A5E-C1A9D5DD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06/24/2023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E3374-32C3-506B-17FC-88D073B04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9BB16-1977-BD25-94E6-28C60D962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7554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BA01F4-3C27-6F8D-3B76-72A0BE3C75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89F5C5-0FD0-A1ED-DABE-F12A6CBFB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14AA6-C9BE-8717-D4DF-A7E4A50EE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06/24/2023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76259-36AF-F051-92F0-9581898C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3B749-D2B4-9326-F3B0-991579327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449379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4B24E-1A57-0DF4-95BB-56B0352A6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0BC2-E47E-9D8B-6927-770335D2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47205-F68F-B806-3CE2-D3D31616D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06/24/2023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1F104-90E1-22D2-DB0C-A32FC9A65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2BB72-0986-EC8D-77DC-78B2B56E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07668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8E2E0-CDA4-3120-213C-77FED4493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A102E-AB26-3F20-C1CB-47BE47B97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30F28-EB7C-588F-CBC6-E26A5D488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06/24/2023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19751-BE41-FD76-F091-62B6CF237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8B93B-11BD-145D-6DEA-3E6899B6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81620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0A3CF-74E2-2F08-2BD0-257C99517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4234-86B0-C73F-633B-36B5998415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61EB-EA26-FF32-3853-4096B28BD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91599-5234-8543-7D2A-FF5A7C620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06/24/2023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F61C2-C6C6-CB54-76DA-781E9AB1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A6B11-2155-60AF-4A41-DE73304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3820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A299-DEF8-FB5C-6820-79DADE1B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23158-7D6F-19A2-65BA-85D63310F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2EEEF-9D68-9154-0BFA-58BA01BCE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6E8E95-14E3-92FC-118E-1080AC31F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DFBA9D-0C5F-039B-83B1-55AD6040F8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594979-969F-7792-A8C6-6DFDB87F0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06/24/2023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13072F-05EE-8516-90A9-9B0AFB2C8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6EAB6-1A68-9AF4-E45C-80F8A97D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089324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6DEC6-779F-0944-DBDC-DF468CA0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BDE103-B45A-4E51-D277-C8484988B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06/24/2023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95142-7DD6-91E6-B788-C9A40D991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A5B60-0D8D-8D17-77A7-5EEA1433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43898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5609DF-3C12-E767-527D-840E98D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06/24/2023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03C1F5-9322-4AF3-C699-F63DBB2B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C9903-4C8E-E920-30A4-4A48411E7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111347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FFBA9-CE23-8A8A-4543-39F1D681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BC6A9-1B9C-AD9E-D30E-A9E8410C5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DDBC6-AFB8-402D-BC5D-34D5B23C9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AE7894-9083-3C99-273A-292E4AD86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06/24/2023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D5857-32F6-64DE-E48A-58309A368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264A2-5058-4726-4C55-7A91228E1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71841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6F49-32B4-A6D0-769D-E8D0A95B2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155BB7-D610-3094-DC78-59AC7C9D21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7377F-35DA-A6AC-7D23-A29E172B9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8AF21-7353-9958-9C70-AB4249E52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06/24/2023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6AF51-CA99-F35E-C8B6-A35E5998F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1F564-C9EE-036A-AEB6-D38FEDB9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71073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4DCDCB-48C2-972B-306A-DBEB362A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80861-C30C-FF11-3F1D-784A9EAB6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4F354-6267-C310-BABE-66F02CC83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45995-70E0-8241-806E-678C4B231827}" type="datetimeFigureOut">
              <a:rPr lang="en-MX" smtClean="0"/>
              <a:t>06/24/2023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34781-FEA2-F73D-E7DF-DD3E20E658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E038C-B6E4-429C-E8F3-72F704FD8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45710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cbi.100898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tutorial/r-data-import-tutoria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paladino.xyz/2018/10/08/transformar-la-estructura-de-los-datos-formato-ancho-y-formato-larg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intro2r.com/data-structures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6CAD1-B36A-D762-B213-1705A7634E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LECCIÓN 2:</a:t>
            </a:r>
            <a:br>
              <a:rPr lang="en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MANEJO DE BASES DE DATOS EN R/R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tudio (Posit™)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0783D-9655-0AB0-C22F-023B0DF168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ases de datos en texto plano (txt, tsv y csv), interconversión entre formatos, y manejo de datos en </a:t>
            </a:r>
            <a:r>
              <a:rPr lang="en-MX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Microsoft® Excel</a:t>
            </a:r>
            <a:r>
              <a:rPr lang="en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42C268-667E-6EED-0147-C9A37F3CB60A}"/>
              </a:ext>
            </a:extLst>
          </p:cNvPr>
          <p:cNvSpPr txBox="1"/>
          <p:nvPr/>
        </p:nvSpPr>
        <p:spPr>
          <a:xfrm>
            <a:off x="710005" y="5163671"/>
            <a:ext cx="527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Mario Hernández-Guzmán</a:t>
            </a:r>
          </a:p>
          <a:p>
            <a:r>
              <a:rPr lang="en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Valentín Pérez-Hernández</a:t>
            </a:r>
          </a:p>
        </p:txBody>
      </p:sp>
    </p:spTree>
    <p:extLst>
      <p:ext uri="{BB962C8B-B14F-4D97-AF65-F5344CB8AC3E}">
        <p14:creationId xmlns:p14="http://schemas.microsoft.com/office/powerpoint/2010/main" val="3472623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51DA5F3-94AE-F9C4-9678-92B6F0F53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33" y="402772"/>
            <a:ext cx="9517135" cy="6052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594EF4-3612-6640-B180-5947C3182A14}"/>
              </a:ext>
            </a:extLst>
          </p:cNvPr>
          <p:cNvSpPr txBox="1"/>
          <p:nvPr/>
        </p:nvSpPr>
        <p:spPr>
          <a:xfrm>
            <a:off x="7677374" y="6488668"/>
            <a:ext cx="4514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https://doi.org/10.1371/journal.pcbi.1008984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684492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6D126-B422-E25E-998E-0B341FBB0229}"/>
              </a:ext>
            </a:extLst>
          </p:cNvPr>
          <p:cNvSpPr txBox="1"/>
          <p:nvPr/>
        </p:nvSpPr>
        <p:spPr>
          <a:xfrm>
            <a:off x="720761" y="796066"/>
            <a:ext cx="107146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Actividad:</a:t>
            </a:r>
          </a:p>
          <a:p>
            <a:endParaRPr lang="en-MX" dirty="0"/>
          </a:p>
          <a:p>
            <a:endParaRPr lang="en-MX" dirty="0"/>
          </a:p>
          <a:p>
            <a:pPr marL="342900" indent="-342900">
              <a:buAutoNum type="arabicPeriod"/>
            </a:pPr>
            <a:r>
              <a:rPr lang="en-MX" dirty="0"/>
              <a:t>Entrar a la carpeta &lt;./data/&gt; empleando el comando cd:</a:t>
            </a:r>
          </a:p>
          <a:p>
            <a:pPr marL="342900" indent="-342900">
              <a:buAutoNum type="arabicPeriod"/>
            </a:pPr>
            <a:endParaRPr lang="en-MX" dirty="0"/>
          </a:p>
          <a:p>
            <a:pPr lvl="1"/>
            <a:r>
              <a:rPr lang="en-MX" dirty="0"/>
              <a:t>$ cd ./data/</a:t>
            </a:r>
          </a:p>
          <a:p>
            <a:pPr lvl="1"/>
            <a:r>
              <a:rPr lang="en-MX" dirty="0"/>
              <a:t>$ ls -lha</a:t>
            </a:r>
          </a:p>
          <a:p>
            <a:pPr lvl="1"/>
            <a:endParaRPr lang="en-MX" dirty="0"/>
          </a:p>
          <a:p>
            <a:r>
              <a:rPr lang="en-MX" dirty="0"/>
              <a:t>2. Visualizar los 3 diferentes archivos (ver extensión)</a:t>
            </a:r>
          </a:p>
          <a:p>
            <a:pPr lvl="1"/>
            <a:endParaRPr lang="en-MX" dirty="0"/>
          </a:p>
          <a:p>
            <a:pPr lvl="1"/>
            <a:r>
              <a:rPr lang="en-MX" dirty="0"/>
              <a:t>$ nano file.tsv (presionar ”ctrl + x” para salir)</a:t>
            </a:r>
          </a:p>
          <a:p>
            <a:pPr lvl="1"/>
            <a:r>
              <a:rPr lang="en-MX" dirty="0"/>
              <a:t>$ nano file.txt</a:t>
            </a:r>
          </a:p>
          <a:p>
            <a:pPr lvl="1"/>
            <a:r>
              <a:rPr lang="en-MX" dirty="0"/>
              <a:t>$ nano file.csv</a:t>
            </a:r>
          </a:p>
        </p:txBody>
      </p:sp>
    </p:spTree>
    <p:extLst>
      <p:ext uri="{BB962C8B-B14F-4D97-AF65-F5344CB8AC3E}">
        <p14:creationId xmlns:p14="http://schemas.microsoft.com/office/powerpoint/2010/main" val="4249269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6F3CD-A2F0-8D85-D279-97DFF5CF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csv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tsv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txt</a:t>
            </a:r>
            <a:r>
              <a:rPr lang="es-ES" dirty="0"/>
              <a:t>: </a:t>
            </a:r>
            <a:r>
              <a:rPr lang="es-ES" dirty="0" err="1"/>
              <a:t>all</a:t>
            </a:r>
            <a:r>
              <a:rPr lang="es-ES" dirty="0"/>
              <a:t> in </a:t>
            </a:r>
            <a:r>
              <a:rPr lang="es-ES" dirty="0" err="1"/>
              <a:t>one</a:t>
            </a:r>
            <a:endParaRPr lang="en-MX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07645F-AE0F-41A5-4248-0B7ECF6E9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5" y="1915114"/>
            <a:ext cx="5751363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4DB17F-7F43-3BA9-70B0-9FE13B0CF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722" y="1915114"/>
            <a:ext cx="5751363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1F5E0B-BBDE-0ABE-F460-17BFA6896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319" y="1958021"/>
            <a:ext cx="57513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3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334EC-C09E-4E6C-F487-53A85954F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Interconversión: de csv a tsv y vice-versa</a:t>
            </a:r>
          </a:p>
        </p:txBody>
      </p:sp>
      <p:sp>
        <p:nvSpPr>
          <p:cNvPr id="4105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FC4C8-EA97-C653-ED9E-54F55ED05336}"/>
              </a:ext>
            </a:extLst>
          </p:cNvPr>
          <p:cNvSpPr txBox="1"/>
          <p:nvPr/>
        </p:nvSpPr>
        <p:spPr>
          <a:xfrm>
            <a:off x="1443999" y="2228087"/>
            <a:ext cx="9212271" cy="132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X" sz="162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Manualmente ¡Imposible!</a:t>
            </a:r>
          </a:p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X" sz="162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Empleando un editor de texto y patrones (e.g., gedit, o TextEdit)</a:t>
            </a:r>
          </a:p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X" sz="162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Usando R</a:t>
            </a:r>
            <a:r>
              <a:rPr lang="en-US" sz="162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</a:t>
            </a:r>
            <a:r>
              <a:rPr lang="en-MX" sz="162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tudio: guardo un archivo con el delimitador de preferencia.</a:t>
            </a:r>
          </a:p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X" sz="162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Usando CLI: usando la consola de comandos, y las herramientas sed, awk u otras.</a:t>
            </a:r>
            <a:endParaRPr lang="en-MX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BC2209-172C-57FE-6504-E6353A4097A6}"/>
              </a:ext>
            </a:extLst>
          </p:cNvPr>
          <p:cNvSpPr txBox="1"/>
          <p:nvPr/>
        </p:nvSpPr>
        <p:spPr>
          <a:xfrm>
            <a:off x="1348993" y="3708864"/>
            <a:ext cx="739406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spcAft>
                <a:spcPts val="600"/>
              </a:spcAft>
            </a:pPr>
            <a:r>
              <a:rPr lang="en-MX" sz="162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ACTIVIDAD: Vamos a convertir un csv a tsv, y viceversa.</a:t>
            </a:r>
            <a:endParaRPr lang="en-MX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23B1E6-A456-0E9C-B922-96FEF9DB2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7"/>
          <a:stretch/>
        </p:blipFill>
        <p:spPr bwMode="auto">
          <a:xfrm>
            <a:off x="8448078" y="3791420"/>
            <a:ext cx="3287938" cy="276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20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CCC97-9B3D-A3E9-BF62-8E5CDA04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Usando R: interconvertir formatos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1CABE-A126-AA02-CD37-32F1529CC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33384"/>
            <a:ext cx="7772400" cy="399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27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1642E-B5DC-E986-B8D0-F46031D59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Activar modo pro: Usando CLI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27EA5A-CEA8-F00D-D3FF-68B1285874FF}"/>
              </a:ext>
            </a:extLst>
          </p:cNvPr>
          <p:cNvSpPr txBox="1"/>
          <p:nvPr/>
        </p:nvSpPr>
        <p:spPr>
          <a:xfrm>
            <a:off x="972457" y="1999734"/>
            <a:ext cx="99277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cat file.csv | tr '[,]' '[\t]' &gt; converted.tsv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A8359-F0F7-7E0B-0ADC-8284845B6044}"/>
              </a:ext>
            </a:extLst>
          </p:cNvPr>
          <p:cNvSpPr txBox="1"/>
          <p:nvPr/>
        </p:nvSpPr>
        <p:spPr>
          <a:xfrm>
            <a:off x="972457" y="3016666"/>
            <a:ext cx="99277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cat file.tsv | tr '[\t]' ‘[,]' &gt; converted.csv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1FAC4-6B71-33DA-3F63-481AFCF3922F}"/>
              </a:ext>
            </a:extLst>
          </p:cNvPr>
          <p:cNvSpPr txBox="1"/>
          <p:nvPr/>
        </p:nvSpPr>
        <p:spPr>
          <a:xfrm>
            <a:off x="7808686" y="6037942"/>
            <a:ext cx="4383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Nota: Hay un script en bash que pueden usar: ./scripts/convert_csv_to_tsv.sh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3046B5-8335-935B-5096-148B62AE8718}"/>
              </a:ext>
            </a:extLst>
          </p:cNvPr>
          <p:cNvSpPr txBox="1"/>
          <p:nvPr/>
        </p:nvSpPr>
        <p:spPr>
          <a:xfrm>
            <a:off x="972457" y="4033598"/>
            <a:ext cx="10221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Usando R</a:t>
            </a:r>
            <a:endParaRPr lang="en-MX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64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59E70-D1EE-ABA9-683C-1749F1C15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Ahora</a:t>
            </a:r>
            <a:r>
              <a:rPr lang="en-US" dirty="0"/>
              <a:t> </a:t>
            </a:r>
            <a:r>
              <a:rPr lang="en-US" dirty="0" err="1"/>
              <a:t>sí</a:t>
            </a:r>
            <a:r>
              <a:rPr lang="en-US" dirty="0"/>
              <a:t>! I</a:t>
            </a:r>
            <a:r>
              <a:rPr lang="en-MX" dirty="0"/>
              <a:t>mportación de bases de datos en 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A1BAE-C026-D3F0-86D8-9D2180196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68648"/>
            <a:ext cx="7772400" cy="35207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53F01C-81C8-3C27-1973-70C0ADAC070C}"/>
              </a:ext>
            </a:extLst>
          </p:cNvPr>
          <p:cNvSpPr txBox="1"/>
          <p:nvPr/>
        </p:nvSpPr>
        <p:spPr>
          <a:xfrm>
            <a:off x="4020457" y="6488668"/>
            <a:ext cx="817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Lectura recomendada: </a:t>
            </a:r>
            <a:r>
              <a:rPr lang="en-US" dirty="0">
                <a:hlinkClick r:id="rId3"/>
              </a:rPr>
              <a:t>https://www.datacamp.com/tutorial/r-data-import-tutorial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669880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76864-C46E-BBE9-BB67-89B9EB61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Actividad: Cargando dataframes en 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6ABE1C-7710-151A-B782-9D652D1314A0}"/>
              </a:ext>
            </a:extLst>
          </p:cNvPr>
          <p:cNvSpPr txBox="1"/>
          <p:nvPr/>
        </p:nvSpPr>
        <p:spPr>
          <a:xfrm>
            <a:off x="899885" y="2206171"/>
            <a:ext cx="10043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Usando los 4 tipos de archivos en &lt;/data/&gt;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(creados en el paso anterior)</a:t>
            </a:r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use las diferentes funciones para cargarlas en el ambiente de R.</a:t>
            </a:r>
          </a:p>
          <a:p>
            <a:endParaRPr lang="en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191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5CF7-0F58-AE77-7FDD-BD9D63125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738"/>
            <a:ext cx="10515600" cy="2852737"/>
          </a:xfrm>
        </p:spPr>
        <p:txBody>
          <a:bodyPr/>
          <a:lstStyle/>
          <a:p>
            <a:pPr algn="ctr"/>
            <a:r>
              <a:rPr lang="en-US" dirty="0"/>
              <a:t>W</a:t>
            </a:r>
            <a:r>
              <a:rPr lang="en-MX" dirty="0"/>
              <a:t>ide &amp; long format databases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19996-6541-AA23-5AA3-38B4F3893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NOTA: Para hacer gráficos y stats se requiere el formato “</a:t>
            </a:r>
            <a:r>
              <a:rPr lang="en-MX" b="1" dirty="0"/>
              <a:t>largo</a:t>
            </a:r>
            <a:r>
              <a:rPr lang="en-MX" dirty="0"/>
              <a:t>”.</a:t>
            </a:r>
          </a:p>
          <a:p>
            <a:r>
              <a:rPr lang="en-MX" dirty="0"/>
              <a:t>Formato de bases de datos en R.</a:t>
            </a:r>
          </a:p>
        </p:txBody>
      </p:sp>
    </p:spTree>
    <p:extLst>
      <p:ext uri="{BB962C8B-B14F-4D97-AF65-F5344CB8AC3E}">
        <p14:creationId xmlns:p14="http://schemas.microsoft.com/office/powerpoint/2010/main" val="1688753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7" name="Straight Connector 5126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>
            <a:solidFill>
              <a:srgbClr val="00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DF062C24-5545-E3A1-CC0A-DF3814080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1860" y="1673578"/>
            <a:ext cx="7009396" cy="350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314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B64C6-523C-BBED-053C-BE6432A9B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C2061A-8525-8418-585B-760DA6A16A15}"/>
              </a:ext>
            </a:extLst>
          </p:cNvPr>
          <p:cNvSpPr txBox="1"/>
          <p:nvPr/>
        </p:nvSpPr>
        <p:spPr>
          <a:xfrm>
            <a:off x="838199" y="1843607"/>
            <a:ext cx="1015611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Manejo de datos en R: Importación de datos</a:t>
            </a:r>
            <a:endParaRPr lang="en-MX" sz="2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s-E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Importación de datos al ambiente R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s-E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Bases de datos en texto plano (</a:t>
            </a:r>
            <a:r>
              <a:rPr lang="es-E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txt</a:t>
            </a:r>
            <a:r>
              <a:rPr lang="es-E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tsv</a:t>
            </a:r>
            <a:r>
              <a:rPr lang="es-E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csv</a:t>
            </a:r>
            <a:r>
              <a:rPr lang="es-E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MX" sz="2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s-E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Manipulación e inter-conversión de bases de datos en texto plano</a:t>
            </a:r>
            <a:endParaRPr lang="en-MX" sz="2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s-E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Bases de datos en Microsoft® Excel (paquetería </a:t>
            </a:r>
            <a:r>
              <a:rPr lang="es-E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xslx</a:t>
            </a:r>
            <a:r>
              <a:rPr lang="es-E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::) </a:t>
            </a:r>
          </a:p>
          <a:p>
            <a:pPr marL="742950" lvl="1" indent="-285750">
              <a:buFont typeface="+mj-lt"/>
              <a:buAutoNum type="alphaLcPeriod"/>
            </a:pPr>
            <a:r>
              <a:rPr lang="es-E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Formatos de tablas de datos: “largo” y “ancho” y su </a:t>
            </a:r>
            <a:r>
              <a:rPr lang="es-E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interconversión</a:t>
            </a:r>
            <a:endParaRPr lang="es-ES" sz="2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lphaLcPeriod"/>
            </a:pPr>
            <a:endParaRPr lang="en-MX" sz="2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51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1EC72-6478-EA00-586C-2B023D1E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¿Por qué usar formato largo?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5F207A-DE11-F478-2730-3E8783C23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0801"/>
            <a:ext cx="7772400" cy="488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9D877C-7F22-E163-CC21-6C073553AEA4}"/>
              </a:ext>
            </a:extLst>
          </p:cNvPr>
          <p:cNvSpPr txBox="1"/>
          <p:nvPr/>
        </p:nvSpPr>
        <p:spPr>
          <a:xfrm>
            <a:off x="5769685" y="6596390"/>
            <a:ext cx="64223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https://martinpaladino.xyz/2018/10/08/transformar-la-estructura-de-los-datos-formato-ancho-y-formato-largo/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074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number&#10;&#10;Description automatically generated">
            <a:extLst>
              <a:ext uri="{FF2B5EF4-FFF2-40B4-BE49-F238E27FC236}">
                <a16:creationId xmlns:a16="http://schemas.microsoft.com/office/drawing/2014/main" id="{3FC97138-AFDE-9E26-2EF6-B416FBBD7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372" y="465070"/>
            <a:ext cx="8389257" cy="5927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0DE64F-DFB6-5F6B-4B6F-C6446C30C254}"/>
              </a:ext>
            </a:extLst>
          </p:cNvPr>
          <p:cNvSpPr txBox="1"/>
          <p:nvPr/>
        </p:nvSpPr>
        <p:spPr>
          <a:xfrm>
            <a:off x="449943" y="5471886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Ver ejemplo y comandos en R</a:t>
            </a:r>
            <a:r>
              <a:rPr lang="en-US" dirty="0"/>
              <a:t>s</a:t>
            </a:r>
            <a:r>
              <a:rPr lang="en-MX" dirty="0"/>
              <a:t>tudio:</a:t>
            </a:r>
          </a:p>
          <a:p>
            <a:r>
              <a:rPr lang="en-US" dirty="0"/>
              <a:t>S</a:t>
            </a:r>
            <a:r>
              <a:rPr lang="en-MX" dirty="0"/>
              <a:t>cripts/</a:t>
            </a:r>
            <a:r>
              <a:rPr lang="en-US" b="1" dirty="0"/>
              <a:t>05_long_to_wide_database_format.R</a:t>
            </a:r>
            <a:endParaRPr lang="en-MX" b="1" dirty="0"/>
          </a:p>
        </p:txBody>
      </p:sp>
    </p:spTree>
    <p:extLst>
      <p:ext uri="{BB962C8B-B14F-4D97-AF65-F5344CB8AC3E}">
        <p14:creationId xmlns:p14="http://schemas.microsoft.com/office/powerpoint/2010/main" val="1632183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C7A1-D5A8-1A95-942D-EDDBD92C4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E</a:t>
            </a:r>
            <a:r>
              <a:rPr lang="en-MX"/>
              <a:t>jercicio en R: long-to-wide and viceversa</a:t>
            </a:r>
            <a:endParaRPr lang="en-MX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95F9FD-AA92-6F95-A579-5B805C99E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71" y="1385066"/>
            <a:ext cx="7772400" cy="5219982"/>
          </a:xfrm>
          <a:prstGeom prst="rect">
            <a:avLst/>
          </a:prstGeom>
        </p:spPr>
      </p:pic>
      <p:pic>
        <p:nvPicPr>
          <p:cNvPr id="1026" name="Picture 2" descr="Los mejores memes del público en el debate presidencial - Erizos | Erizos">
            <a:extLst>
              <a:ext uri="{FF2B5EF4-FFF2-40B4-BE49-F238E27FC236}">
                <a16:creationId xmlns:a16="http://schemas.microsoft.com/office/drawing/2014/main" id="{7A690886-B2F5-A7D1-6435-CAD28C954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2"/>
          <a:stretch/>
        </p:blipFill>
        <p:spPr bwMode="auto">
          <a:xfrm>
            <a:off x="8423027" y="1690688"/>
            <a:ext cx="2930773" cy="292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83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D880886B-02ED-4317-9236-CB60C22CF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5DA7E-B902-3612-0887-A335A0E74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419600"/>
            <a:ext cx="10908792" cy="1203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¿Alguna duda?</a:t>
            </a:r>
          </a:p>
        </p:txBody>
      </p:sp>
      <p:pic>
        <p:nvPicPr>
          <p:cNvPr id="2050" name="Picture 2" descr="bob esponja escritório arrumado | Spongebob memes, Spongebob, Funny toons">
            <a:extLst>
              <a:ext uri="{FF2B5EF4-FFF2-40B4-BE49-F238E27FC236}">
                <a16:creationId xmlns:a16="http://schemas.microsoft.com/office/drawing/2014/main" id="{28A8B484-56B3-B302-9758-973BECB835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4"/>
          <a:stretch/>
        </p:blipFill>
        <p:spPr bwMode="auto">
          <a:xfrm>
            <a:off x="6" y="-11"/>
            <a:ext cx="6095994" cy="4194796"/>
          </a:xfrm>
          <a:custGeom>
            <a:avLst/>
            <a:gdLst/>
            <a:ahLst/>
            <a:cxnLst/>
            <a:rect l="l" t="t" r="r" b="b"/>
            <a:pathLst>
              <a:path w="6002835" h="4194796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ob esponja cual es mi nombre!? - YouTube">
            <a:extLst>
              <a:ext uri="{FF2B5EF4-FFF2-40B4-BE49-F238E27FC236}">
                <a16:creationId xmlns:a16="http://schemas.microsoft.com/office/drawing/2014/main" id="{39335892-25FF-E462-08AF-201A077AD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569"/>
          <a:stretch/>
        </p:blipFill>
        <p:spPr bwMode="auto">
          <a:xfrm>
            <a:off x="6019800" y="12"/>
            <a:ext cx="6172195" cy="4186171"/>
          </a:xfrm>
          <a:custGeom>
            <a:avLst/>
            <a:gdLst/>
            <a:ahLst/>
            <a:cxnLst/>
            <a:rect l="l" t="t" r="r" b="b"/>
            <a:pathLst>
              <a:path w="6009490" h="4186171">
                <a:moveTo>
                  <a:pt x="9049" y="0"/>
                </a:moveTo>
                <a:lnTo>
                  <a:pt x="6009490" y="0"/>
                </a:lnTo>
                <a:lnTo>
                  <a:pt x="6009490" y="4168273"/>
                </a:lnTo>
                <a:lnTo>
                  <a:pt x="5803951" y="4172925"/>
                </a:lnTo>
                <a:cubicBezTo>
                  <a:pt x="5729787" y="4171950"/>
                  <a:pt x="5655658" y="4168322"/>
                  <a:pt x="5581704" y="4162045"/>
                </a:cubicBezTo>
                <a:cubicBezTo>
                  <a:pt x="5474340" y="4154041"/>
                  <a:pt x="5366086" y="4142987"/>
                  <a:pt x="5259485" y="4163316"/>
                </a:cubicBezTo>
                <a:cubicBezTo>
                  <a:pt x="5142465" y="4185805"/>
                  <a:pt x="5025571" y="4185932"/>
                  <a:pt x="4907534" y="4180215"/>
                </a:cubicBezTo>
                <a:cubicBezTo>
                  <a:pt x="4806650" y="4175387"/>
                  <a:pt x="4706147" y="4149975"/>
                  <a:pt x="4604501" y="4176784"/>
                </a:cubicBezTo>
                <a:cubicBezTo>
                  <a:pt x="4594387" y="4178258"/>
                  <a:pt x="4584082" y="4177826"/>
                  <a:pt x="4574133" y="4175514"/>
                </a:cubicBezTo>
                <a:cubicBezTo>
                  <a:pt x="4462958" y="4160140"/>
                  <a:pt x="4351020" y="4172718"/>
                  <a:pt x="4239463" y="4168398"/>
                </a:cubicBezTo>
                <a:cubicBezTo>
                  <a:pt x="4188005" y="4166365"/>
                  <a:pt x="4135530" y="4167509"/>
                  <a:pt x="4084706" y="4162045"/>
                </a:cubicBezTo>
                <a:cubicBezTo>
                  <a:pt x="3968067" y="4149594"/>
                  <a:pt x="3851682" y="4142987"/>
                  <a:pt x="3736314" y="4172337"/>
                </a:cubicBezTo>
                <a:cubicBezTo>
                  <a:pt x="3702643" y="4180253"/>
                  <a:pt x="3668235" y="4184509"/>
                  <a:pt x="3633650" y="4185043"/>
                </a:cubicBezTo>
                <a:cubicBezTo>
                  <a:pt x="3520696" y="4189109"/>
                  <a:pt x="3408122" y="4181358"/>
                  <a:pt x="3295549" y="4175005"/>
                </a:cubicBezTo>
                <a:cubicBezTo>
                  <a:pt x="3217408" y="4170558"/>
                  <a:pt x="3139394" y="4160902"/>
                  <a:pt x="3061127" y="4169034"/>
                </a:cubicBezTo>
                <a:cubicBezTo>
                  <a:pt x="3015640" y="4173735"/>
                  <a:pt x="2969772" y="4173735"/>
                  <a:pt x="2924285" y="4169034"/>
                </a:cubicBezTo>
                <a:cubicBezTo>
                  <a:pt x="2840452" y="4159212"/>
                  <a:pt x="2755870" y="4157382"/>
                  <a:pt x="2671694" y="4163570"/>
                </a:cubicBezTo>
                <a:cubicBezTo>
                  <a:pt x="2546033" y="4174370"/>
                  <a:pt x="2420500" y="4183391"/>
                  <a:pt x="2294459" y="4166238"/>
                </a:cubicBezTo>
                <a:cubicBezTo>
                  <a:pt x="2222976" y="4155006"/>
                  <a:pt x="2150298" y="4153685"/>
                  <a:pt x="2078460" y="4162300"/>
                </a:cubicBezTo>
                <a:cubicBezTo>
                  <a:pt x="1907313" y="4186314"/>
                  <a:pt x="1735785" y="4178563"/>
                  <a:pt x="1564257" y="4168653"/>
                </a:cubicBezTo>
                <a:cubicBezTo>
                  <a:pt x="1449650" y="4161918"/>
                  <a:pt x="1334536" y="4149594"/>
                  <a:pt x="1220183" y="4165857"/>
                </a:cubicBezTo>
                <a:cubicBezTo>
                  <a:pt x="1074321" y="4186186"/>
                  <a:pt x="928331" y="4179452"/>
                  <a:pt x="782087" y="4173481"/>
                </a:cubicBezTo>
                <a:cubicBezTo>
                  <a:pt x="674723" y="4169034"/>
                  <a:pt x="567232" y="4155565"/>
                  <a:pt x="459614" y="4172210"/>
                </a:cubicBezTo>
                <a:cubicBezTo>
                  <a:pt x="448535" y="4173722"/>
                  <a:pt x="437265" y="4172591"/>
                  <a:pt x="426706" y="4168907"/>
                </a:cubicBezTo>
                <a:cubicBezTo>
                  <a:pt x="385869" y="4155464"/>
                  <a:pt x="342085" y="4153660"/>
                  <a:pt x="300283" y="4163697"/>
                </a:cubicBezTo>
                <a:cubicBezTo>
                  <a:pt x="223159" y="4180596"/>
                  <a:pt x="146162" y="4187965"/>
                  <a:pt x="67640" y="4172591"/>
                </a:cubicBezTo>
                <a:lnTo>
                  <a:pt x="14015" y="4169393"/>
                </a:lnTo>
                <a:lnTo>
                  <a:pt x="28554" y="3856095"/>
                </a:lnTo>
                <a:cubicBezTo>
                  <a:pt x="30458" y="3735660"/>
                  <a:pt x="27412" y="3615306"/>
                  <a:pt x="15626" y="3495237"/>
                </a:cubicBezTo>
                <a:cubicBezTo>
                  <a:pt x="-847" y="3348740"/>
                  <a:pt x="-4304" y="3201174"/>
                  <a:pt x="5296" y="3054118"/>
                </a:cubicBezTo>
                <a:cubicBezTo>
                  <a:pt x="11786" y="2969961"/>
                  <a:pt x="18539" y="2885804"/>
                  <a:pt x="22776" y="2801522"/>
                </a:cubicBezTo>
                <a:cubicBezTo>
                  <a:pt x="28180" y="2681630"/>
                  <a:pt x="25173" y="2561524"/>
                  <a:pt x="13771" y="2442014"/>
                </a:cubicBezTo>
                <a:cubicBezTo>
                  <a:pt x="4237" y="2350879"/>
                  <a:pt x="3177" y="2259120"/>
                  <a:pt x="10593" y="2167807"/>
                </a:cubicBezTo>
                <a:cubicBezTo>
                  <a:pt x="25690" y="2012336"/>
                  <a:pt x="9931" y="1856863"/>
                  <a:pt x="5032" y="1701516"/>
                </a:cubicBezTo>
                <a:cubicBezTo>
                  <a:pt x="-3577" y="1415742"/>
                  <a:pt x="20393" y="1130095"/>
                  <a:pt x="9666" y="844320"/>
                </a:cubicBezTo>
                <a:cubicBezTo>
                  <a:pt x="3841" y="702958"/>
                  <a:pt x="16420" y="561723"/>
                  <a:pt x="9666" y="420361"/>
                </a:cubicBezTo>
                <a:cubicBezTo>
                  <a:pt x="4105" y="319805"/>
                  <a:pt x="397" y="219250"/>
                  <a:pt x="4105" y="118568"/>
                </a:cubicBezTo>
                <a:cubicBezTo>
                  <a:pt x="5164" y="91109"/>
                  <a:pt x="5826" y="63523"/>
                  <a:pt x="9534" y="3644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sketch line">
            <a:extLst>
              <a:ext uri="{FF2B5EF4-FFF2-40B4-BE49-F238E27FC236}">
                <a16:creationId xmlns:a16="http://schemas.microsoft.com/office/drawing/2014/main" id="{28C31856-6ABF-41FD-B683-B06E5FFF9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8439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97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765CE-3507-59C6-2255-E00D202C5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Base de datos</a:t>
            </a:r>
          </a:p>
        </p:txBody>
      </p:sp>
      <p:sp>
        <p:nvSpPr>
          <p:cNvPr id="308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252FD7-E6A1-99FA-78C2-3954514A1755}"/>
              </a:ext>
            </a:extLst>
          </p:cNvPr>
          <p:cNvSpPr txBox="1"/>
          <p:nvPr/>
        </p:nvSpPr>
        <p:spPr>
          <a:xfrm>
            <a:off x="572493" y="2071316"/>
            <a:ext cx="6713552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Almacenamiento de datos estructurados.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Datos estructurados con un contexto: númerica (matrix) ó mixta (valores y caracteres).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3074" name="Picture 2" descr="Base de datos - Qué es, definición y concepto">
            <a:extLst>
              <a:ext uri="{FF2B5EF4-FFF2-40B4-BE49-F238E27FC236}">
                <a16:creationId xmlns:a16="http://schemas.microsoft.com/office/drawing/2014/main" id="{8359E859-BB5B-0772-6590-5634F6B00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2" r="4365" b="-1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259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4DDF0-7633-0224-68D1-4A18538F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MX" dirty="0"/>
              <a:t>ata frame in 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EA979B-EE80-75A6-3F2A-A58E81336837}"/>
              </a:ext>
            </a:extLst>
          </p:cNvPr>
          <p:cNvSpPr txBox="1"/>
          <p:nvPr/>
        </p:nvSpPr>
        <p:spPr>
          <a:xfrm>
            <a:off x="838200" y="1808592"/>
            <a:ext cx="104358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Data-frame: </a:t>
            </a:r>
            <a:r>
              <a:rPr lang="en-US" dirty="0" err="1"/>
              <a:t>objeto</a:t>
            </a:r>
            <a:r>
              <a:rPr lang="en-US" dirty="0"/>
              <a:t> bi-dimensional (</a:t>
            </a:r>
            <a:r>
              <a:rPr lang="en-US" dirty="0" err="1"/>
              <a:t>filas</a:t>
            </a:r>
            <a:r>
              <a:rPr lang="en-US" dirty="0"/>
              <a:t> y </a:t>
            </a:r>
            <a:r>
              <a:rPr lang="en-US" dirty="0" err="1"/>
              <a:t>columnas</a:t>
            </a:r>
            <a:r>
              <a:rPr lang="en-US" dirty="0"/>
              <a:t>) que se </a:t>
            </a:r>
            <a:r>
              <a:rPr lang="en-US" dirty="0" err="1"/>
              <a:t>parece</a:t>
            </a:r>
            <a:r>
              <a:rPr lang="en-US" dirty="0"/>
              <a:t> a un </a:t>
            </a:r>
            <a:r>
              <a:rPr lang="en-US" dirty="0" err="1"/>
              <a:t>matriz</a:t>
            </a:r>
            <a:r>
              <a:rPr lang="en-US" dirty="0"/>
              <a:t>. Sin embargo, un </a:t>
            </a:r>
            <a:r>
              <a:rPr lang="en-US" dirty="0" err="1"/>
              <a:t>matriz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restringida</a:t>
            </a:r>
            <a:r>
              <a:rPr lang="en-US" dirty="0"/>
              <a:t> a un solo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(</a:t>
            </a:r>
            <a:r>
              <a:rPr lang="en-US" dirty="0" err="1"/>
              <a:t>numérica</a:t>
            </a:r>
            <a:r>
              <a:rPr lang="en-US" dirty="0"/>
              <a:t> o </a:t>
            </a:r>
            <a:r>
              <a:rPr lang="en-US" dirty="0" err="1"/>
              <a:t>alfabética</a:t>
            </a:r>
            <a:r>
              <a:rPr lang="en-US" dirty="0"/>
              <a:t>, no ambas), </a:t>
            </a:r>
            <a:r>
              <a:rPr lang="en-US" dirty="0" err="1"/>
              <a:t>mientras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data-frames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contener</a:t>
            </a:r>
            <a:r>
              <a:rPr lang="en-US" dirty="0"/>
              <a:t> </a:t>
            </a:r>
            <a:r>
              <a:rPr lang="en-US" dirty="0" err="1"/>
              <a:t>mezclas</a:t>
            </a:r>
            <a:r>
              <a:rPr lang="en-US" dirty="0"/>
              <a:t> de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(</a:t>
            </a:r>
            <a:r>
              <a:rPr lang="en-US" dirty="0" err="1"/>
              <a:t>número</a:t>
            </a:r>
            <a:r>
              <a:rPr lang="en-US" dirty="0"/>
              <a:t>, </a:t>
            </a:r>
            <a:r>
              <a:rPr lang="en-US" dirty="0" err="1"/>
              <a:t>texto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):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útil</a:t>
            </a:r>
            <a:r>
              <a:rPr lang="en-US" dirty="0"/>
              <a:t> </a:t>
            </a:r>
            <a:r>
              <a:rPr lang="en-US" dirty="0" err="1"/>
              <a:t>característica</a:t>
            </a:r>
            <a:r>
              <a:rPr lang="en-US" dirty="0"/>
              <a:t>.</a:t>
            </a:r>
            <a:endParaRPr lang="en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5DC5F0-CC2E-92FC-C39F-18E1860F8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16" y="3021948"/>
            <a:ext cx="5804291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7B7BE8-FC5C-4272-E559-93DA8932D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21948"/>
            <a:ext cx="5751363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9D869F-B92F-862A-6BF8-C277AEF3D2DD}"/>
              </a:ext>
            </a:extLst>
          </p:cNvPr>
          <p:cNvSpPr txBox="1"/>
          <p:nvPr/>
        </p:nvSpPr>
        <p:spPr>
          <a:xfrm>
            <a:off x="7744609" y="6488668"/>
            <a:ext cx="444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X" dirty="0">
                <a:hlinkClick r:id="rId4"/>
              </a:rPr>
              <a:t>Douglas et al. (2023)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65215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5EC12-34C8-2F6F-153C-776F450D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</a:t>
            </a:r>
            <a:r>
              <a:rPr lang="en-MX" dirty="0"/>
              <a:t>ataframes in R</a:t>
            </a:r>
          </a:p>
        </p:txBody>
      </p:sp>
      <p:pic>
        <p:nvPicPr>
          <p:cNvPr id="3" name="Picture 2" descr="A picture containing tool, wrench&#10;&#10;Description automatically generated">
            <a:extLst>
              <a:ext uri="{FF2B5EF4-FFF2-40B4-BE49-F238E27FC236}">
                <a16:creationId xmlns:a16="http://schemas.microsoft.com/office/drawing/2014/main" id="{336FF4A1-ECD8-F1A9-564C-5CFDE7457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38604"/>
            <a:ext cx="10905066" cy="27807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4618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sta superior de cubos conectados con líneas negras">
            <a:extLst>
              <a:ext uri="{FF2B5EF4-FFF2-40B4-BE49-F238E27FC236}">
                <a16:creationId xmlns:a16="http://schemas.microsoft.com/office/drawing/2014/main" id="{D00E54E7-2DAD-EF90-C09C-3C874E98E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0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175C2-3AA2-B569-B309-F69F8D61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1714" y="1122363"/>
            <a:ext cx="5050246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Formatos</a:t>
            </a:r>
            <a:r>
              <a:rPr lang="en-US" sz="4800" dirty="0"/>
              <a:t> de bases de </a:t>
            </a:r>
            <a:r>
              <a:rPr lang="en-US" sz="4800" dirty="0" err="1"/>
              <a:t>datos</a:t>
            </a:r>
            <a:r>
              <a:rPr lang="en-US" sz="4800" dirty="0"/>
              <a:t> </a:t>
            </a:r>
            <a:r>
              <a:rPr lang="en-US" sz="4800" dirty="0" err="1"/>
              <a:t>en</a:t>
            </a:r>
            <a:r>
              <a:rPr lang="en-US" sz="4800" dirty="0"/>
              <a:t>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FCFF6-2F43-511D-460B-E044E3CCC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48600" y="4872922"/>
            <a:ext cx="4023360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txt, csv, </a:t>
            </a:r>
            <a:r>
              <a:rPr lang="en-US" sz="2000" dirty="0" err="1">
                <a:solidFill>
                  <a:schemeClr val="tx1"/>
                </a:solidFill>
              </a:rPr>
              <a:t>tsv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xslx</a:t>
            </a:r>
            <a:r>
              <a:rPr lang="en-US" sz="2000" dirty="0">
                <a:solidFill>
                  <a:schemeClr val="tx1"/>
                </a:solidFill>
              </a:rPr>
              <a:t>, etc.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790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sta superior de cubos conectados con líneas negras">
            <a:extLst>
              <a:ext uri="{FF2B5EF4-FFF2-40B4-BE49-F238E27FC236}">
                <a16:creationId xmlns:a16="http://schemas.microsoft.com/office/drawing/2014/main" id="{D00E54E7-2DAD-EF90-C09C-3C874E98E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381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175C2-3AA2-B569-B309-F69F8D61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Texto</a:t>
            </a:r>
            <a:r>
              <a:rPr lang="en-US" sz="4800" dirty="0"/>
              <a:t> </a:t>
            </a:r>
            <a:r>
              <a:rPr lang="en-US" sz="4800"/>
              <a:t>plano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FCFF6-2F43-511D-460B-E044E3CCC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txt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0208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otographer Recreates Spider-Man Meme with Spider-Man Actors | PetaPixel">
            <a:extLst>
              <a:ext uri="{FF2B5EF4-FFF2-40B4-BE49-F238E27FC236}">
                <a16:creationId xmlns:a16="http://schemas.microsoft.com/office/drawing/2014/main" id="{3BDA55CE-3507-F159-17AD-DCCEC3A17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" r="2" b="8040"/>
          <a:stretch/>
        </p:blipFill>
        <p:spPr bwMode="auto"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038" name="Freeform: Shape 103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1" name="Freeform: Shape 1038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5" name="Group 1034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036" name="Freeform: Shape 1035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Freeform: Shape 1036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C41AB23-0186-4D3C-D69E-F5E48F8CA644}"/>
              </a:ext>
            </a:extLst>
          </p:cNvPr>
          <p:cNvSpPr txBox="1"/>
          <p:nvPr/>
        </p:nvSpPr>
        <p:spPr>
          <a:xfrm>
            <a:off x="4974985" y="3794760"/>
            <a:ext cx="12429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4400" b="1" dirty="0">
                <a:solidFill>
                  <a:schemeClr val="bg1"/>
                </a:solidFill>
              </a:rPr>
              <a:t>CSV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C5C9E-4BBB-28DF-E3C6-062F07B071F9}"/>
              </a:ext>
            </a:extLst>
          </p:cNvPr>
          <p:cNvSpPr txBox="1"/>
          <p:nvPr/>
        </p:nvSpPr>
        <p:spPr>
          <a:xfrm>
            <a:off x="8037284" y="1451385"/>
            <a:ext cx="97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4400" b="1" dirty="0">
                <a:solidFill>
                  <a:schemeClr val="bg1"/>
                </a:solidFill>
              </a:rPr>
              <a:t>txt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0F863-D101-92D8-7CA5-2BF1A6AA57FC}"/>
              </a:ext>
            </a:extLst>
          </p:cNvPr>
          <p:cNvSpPr txBox="1"/>
          <p:nvPr/>
        </p:nvSpPr>
        <p:spPr>
          <a:xfrm>
            <a:off x="10118933" y="2659559"/>
            <a:ext cx="961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4400" b="1" dirty="0">
                <a:solidFill>
                  <a:schemeClr val="bg1"/>
                </a:solidFill>
              </a:rPr>
              <a:t>tsv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D3F4D-CA1E-5900-42ED-6543FE00AF29}"/>
              </a:ext>
            </a:extLst>
          </p:cNvPr>
          <p:cNvSpPr txBox="1"/>
          <p:nvPr/>
        </p:nvSpPr>
        <p:spPr>
          <a:xfrm>
            <a:off x="0" y="1151068"/>
            <a:ext cx="40771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## csv: comma separated value</a:t>
            </a:r>
          </a:p>
          <a:p>
            <a:r>
              <a:rPr lang="en-US" dirty="0">
                <a:solidFill>
                  <a:schemeClr val="bg1"/>
                </a:solidFill>
              </a:rPr>
              <a:t>V</a:t>
            </a:r>
            <a:r>
              <a:rPr lang="en-MX" dirty="0">
                <a:solidFill>
                  <a:schemeClr val="bg1"/>
                </a:solidFill>
              </a:rPr>
              <a:t>alue1,value2,value3</a:t>
            </a:r>
          </a:p>
          <a:p>
            <a:endParaRPr lang="en-MX" dirty="0">
              <a:solidFill>
                <a:schemeClr val="bg1"/>
              </a:solidFill>
            </a:endParaRPr>
          </a:p>
          <a:p>
            <a:endParaRPr lang="en-MX" dirty="0">
              <a:solidFill>
                <a:schemeClr val="bg1"/>
              </a:solidFill>
            </a:endParaRPr>
          </a:p>
          <a:p>
            <a:endParaRPr lang="en-MX" dirty="0">
              <a:solidFill>
                <a:schemeClr val="bg1"/>
              </a:solidFill>
            </a:endParaRPr>
          </a:p>
          <a:p>
            <a:r>
              <a:rPr lang="en-MX" dirty="0">
                <a:solidFill>
                  <a:schemeClr val="bg1"/>
                </a:solidFill>
              </a:rPr>
              <a:t>## tsv: tabulated separeted value</a:t>
            </a:r>
          </a:p>
          <a:p>
            <a:r>
              <a:rPr lang="en-US" dirty="0">
                <a:solidFill>
                  <a:schemeClr val="bg1"/>
                </a:solidFill>
              </a:rPr>
              <a:t>V</a:t>
            </a:r>
            <a:r>
              <a:rPr lang="en-MX" dirty="0">
                <a:solidFill>
                  <a:schemeClr val="bg1"/>
                </a:solidFill>
              </a:rPr>
              <a:t>1\tV2\tV3</a:t>
            </a:r>
          </a:p>
          <a:p>
            <a:endParaRPr lang="en-MX" dirty="0">
              <a:solidFill>
                <a:schemeClr val="bg1"/>
              </a:solidFill>
            </a:endParaRPr>
          </a:p>
          <a:p>
            <a:r>
              <a:rPr lang="en-MX" dirty="0">
                <a:solidFill>
                  <a:schemeClr val="bg1"/>
                </a:solidFill>
              </a:rPr>
              <a:t>## txt: space (or any) separated value</a:t>
            </a:r>
          </a:p>
          <a:p>
            <a:r>
              <a:rPr lang="en-US" dirty="0">
                <a:solidFill>
                  <a:schemeClr val="bg1"/>
                </a:solidFill>
              </a:rPr>
              <a:t>V</a:t>
            </a:r>
            <a:r>
              <a:rPr lang="en-MX" dirty="0">
                <a:solidFill>
                  <a:schemeClr val="bg1"/>
                </a:solidFill>
              </a:rPr>
              <a:t>alue1 value2 value3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68F25-658C-6607-EAFC-EDD279C97EED}"/>
              </a:ext>
            </a:extLst>
          </p:cNvPr>
          <p:cNvSpPr txBox="1"/>
          <p:nvPr/>
        </p:nvSpPr>
        <p:spPr>
          <a:xfrm>
            <a:off x="129092" y="4744122"/>
            <a:ext cx="3568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>
                <a:solidFill>
                  <a:schemeClr val="bg1"/>
                </a:solidFill>
              </a:rPr>
              <a:t>Note: a txt file can also store a tsv or csv database. Learn to identify them first.</a:t>
            </a:r>
          </a:p>
        </p:txBody>
      </p:sp>
    </p:spTree>
    <p:extLst>
      <p:ext uri="{BB962C8B-B14F-4D97-AF65-F5344CB8AC3E}">
        <p14:creationId xmlns:p14="http://schemas.microsoft.com/office/powerpoint/2010/main" val="2981208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4F132-8E20-0510-23EA-55830EAA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</a:t>
            </a:r>
            <a:r>
              <a:rPr lang="en-MX" dirty="0"/>
              <a:t>ctividad: identificar bases de datos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8BA10-651B-4C3F-0A1F-B02F815DE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Primero, define qué software usar para abrir tu base de datos.</a:t>
            </a:r>
          </a:p>
          <a:p>
            <a:r>
              <a:rPr lang="en-MX" dirty="0"/>
              <a:t>Pregunta: ¿Por qué no usar siempre </a:t>
            </a:r>
            <a:r>
              <a:rPr lang="en-MX" i="1" dirty="0"/>
              <a:t>Microsoft® Excel</a:t>
            </a:r>
            <a:r>
              <a:rPr lang="en-MX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43101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4670</TotalTime>
  <Words>699</Words>
  <Application>Microsoft Office PowerPoint</Application>
  <PresentationFormat>Widescreen</PresentationFormat>
  <Paragraphs>79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</vt:lpstr>
      <vt:lpstr>LECCIÓN 2: MANEJO DE BASES DE DATOS EN R/Rstudio (Posit™)</vt:lpstr>
      <vt:lpstr>Overview</vt:lpstr>
      <vt:lpstr>Base de datos</vt:lpstr>
      <vt:lpstr>Data frame in R</vt:lpstr>
      <vt:lpstr>Dataframes in R</vt:lpstr>
      <vt:lpstr>Formatos de bases de datos en R</vt:lpstr>
      <vt:lpstr>Texto plano </vt:lpstr>
      <vt:lpstr>PowerPoint Presentation</vt:lpstr>
      <vt:lpstr>Actividad: identificar bases de datos</vt:lpstr>
      <vt:lpstr>PowerPoint Presentation</vt:lpstr>
      <vt:lpstr>PowerPoint Presentation</vt:lpstr>
      <vt:lpstr>csv or tsv or txt: all in one</vt:lpstr>
      <vt:lpstr>Interconversión: de csv a tsv y vice-versa</vt:lpstr>
      <vt:lpstr>Usando R: interconvertir formatos</vt:lpstr>
      <vt:lpstr>Activar modo pro: Usando CLI</vt:lpstr>
      <vt:lpstr>Ahora sí! Importación de bases de datos en R</vt:lpstr>
      <vt:lpstr>Actividad: Cargando dataframes en R</vt:lpstr>
      <vt:lpstr>Wide &amp; long format databases</vt:lpstr>
      <vt:lpstr>PowerPoint Presentation</vt:lpstr>
      <vt:lpstr>¿Por qué usar formato largo? </vt:lpstr>
      <vt:lpstr>PowerPoint Presentation</vt:lpstr>
      <vt:lpstr>Ejercicio en R: long-to-wide and viceversa</vt:lpstr>
      <vt:lpstr>¿Alguna duda?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LECCION 2: MANEJO DE BASES DE DATOS EN R/Rstudio (Posit™)</dc:title>
  <dc:creator>Mario Hernández-Guzmán</dc:creator>
  <cp:lastModifiedBy>Valentín Pérez Hernández</cp:lastModifiedBy>
  <cp:revision>24</cp:revision>
  <dcterms:created xsi:type="dcterms:W3CDTF">2023-06-03T22:08:03Z</dcterms:created>
  <dcterms:modified xsi:type="dcterms:W3CDTF">2023-06-24T20:46:33Z</dcterms:modified>
</cp:coreProperties>
</file>